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33"/>
    <a:srgbClr val="333399"/>
    <a:srgbClr val="3333CC"/>
    <a:srgbClr val="009999"/>
    <a:srgbClr val="6600CC"/>
    <a:srgbClr val="CC99FF"/>
    <a:srgbClr val="99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2370" y="-177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D2ED-E564-4E14-8DD0-03CCF1DB1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4" y="1714405"/>
            <a:ext cx="5751092" cy="507425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25201" y="8916608"/>
            <a:ext cx="2820691" cy="2325391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739" y="360293"/>
            <a:ext cx="8729445" cy="1200329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17 noiembrie ziua </a:t>
            </a:r>
            <a:r>
              <a:rPr lang="en-GB" sz="24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DE </a:t>
            </a:r>
            <a:r>
              <a:rPr lang="ro-RO" sz="24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acțiun</a:t>
            </a:r>
            <a:r>
              <a:rPr lang="en-GB" sz="24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E</a:t>
            </a:r>
            <a:r>
              <a:rPr lang="ro-RO" sz="24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pentru eliminarea cancerului DE COL UTERIN</a:t>
            </a:r>
            <a:endParaRPr lang="en-US" sz="24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078637" y="3017003"/>
            <a:ext cx="3967566" cy="316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134" y="1971495"/>
            <a:ext cx="2960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>
                <a:latin typeface="Bahnschrift" panose="020B0502040204020203" pitchFamily="34" charset="0"/>
              </a:rPr>
              <a:t>Mai mult de</a:t>
            </a:r>
          </a:p>
          <a:p>
            <a:pPr algn="r"/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85%</a:t>
            </a:r>
          </a:p>
          <a:p>
            <a:pPr algn="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Dintre femeile </a:t>
            </a:r>
            <a:r>
              <a:rPr lang="ro-RO" cap="all" dirty="0">
                <a:solidFill>
                  <a:srgbClr val="009999"/>
                </a:solidFill>
                <a:latin typeface="Bahnschrift" panose="020B0502040204020203" pitchFamily="34" charset="0"/>
              </a:rPr>
              <a:t>afectate sunt tinere</a:t>
            </a:r>
            <a:r>
              <a:rPr lang="ro-RO" dirty="0">
                <a:latin typeface="Bahnschrift" panose="020B0502040204020203" pitchFamily="34" charset="0"/>
              </a:rPr>
              <a:t>, cu educație scăzută, din comunitățile cele mai sărace din lume.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0958" y="4535967"/>
            <a:ext cx="250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90%</a:t>
            </a:r>
          </a:p>
          <a:p>
            <a:pPr algn="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Dintre decese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, </a:t>
            </a:r>
            <a:r>
              <a:rPr lang="ro-RO" dirty="0">
                <a:latin typeface="Bahnschrift" panose="020B0502040204020203" pitchFamily="34" charset="0"/>
              </a:rPr>
              <a:t>se produc în țările cu venituri mici și mijlocii.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8540" y="7038975"/>
            <a:ext cx="2600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ahnschrift" panose="020B0502040204020203" pitchFamily="34" charset="0"/>
            </a:endParaRPr>
          </a:p>
          <a:p>
            <a:pPr algn="r"/>
            <a:r>
              <a:rPr lang="ro-RO" dirty="0">
                <a:latin typeface="Bahnschrift" panose="020B0502040204020203" pitchFamily="34" charset="0"/>
              </a:rPr>
              <a:t>Cancerul de col uterin</a:t>
            </a:r>
          </a:p>
          <a:p>
            <a:pPr algn="r"/>
            <a:r>
              <a:rPr lang="ro-RO" dirty="0">
                <a:solidFill>
                  <a:srgbClr val="CC3300"/>
                </a:solidFill>
                <a:latin typeface="Bahnschrift" panose="020B0502040204020203" pitchFamily="34" charset="0"/>
              </a:rPr>
              <a:t>OMOARĂ MAI MULT DE </a:t>
            </a:r>
          </a:p>
          <a:p>
            <a:pPr algn="r"/>
            <a:r>
              <a:rPr lang="ro-RO" sz="3600" b="1" dirty="0">
                <a:solidFill>
                  <a:srgbClr val="CC3300"/>
                </a:solidFill>
                <a:latin typeface="Bahnschrift" panose="020B0502040204020203" pitchFamily="34" charset="0"/>
              </a:rPr>
              <a:t>300.OO0</a:t>
            </a:r>
          </a:p>
          <a:p>
            <a:pPr algn="r"/>
            <a:r>
              <a:rPr lang="ro-RO" dirty="0">
                <a:solidFill>
                  <a:srgbClr val="CC3300"/>
                </a:solidFill>
                <a:latin typeface="Bahnschrift" panose="020B0502040204020203" pitchFamily="34" charset="0"/>
              </a:rPr>
              <a:t>FEMEI ÎN FIECARE AN.</a:t>
            </a:r>
          </a:p>
          <a:p>
            <a:endParaRPr lang="ro-RO" dirty="0">
              <a:solidFill>
                <a:srgbClr val="CC3300"/>
              </a:solidFill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870" y="7148724"/>
            <a:ext cx="209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u="sng" dirty="0">
                <a:latin typeface="Bahnschrift" panose="020B0502040204020203" pitchFamily="34" charset="0"/>
              </a:rPr>
              <a:t>Anual, la nivel mondial sunt </a:t>
            </a:r>
            <a:r>
              <a:rPr lang="ro-RO" u="sng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u="sng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600.000</a:t>
            </a:r>
          </a:p>
          <a:p>
            <a:r>
              <a:rPr lang="ro-RO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Cazuri.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1538" y="9026674"/>
            <a:ext cx="25197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ro-RO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se estimează </a:t>
            </a:r>
            <a:endParaRPr lang="en-US" sz="2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că fără acțiuni</a:t>
            </a:r>
          </a:p>
          <a:p>
            <a:pPr algn="ctr"/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PÂNĂ ÎN 2030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2776" y="9406120"/>
            <a:ext cx="2196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>
                <a:latin typeface="Bahnschrift" panose="020B0502040204020203" pitchFamily="34" charset="0"/>
              </a:rPr>
              <a:t>Numărul anual de decese </a:t>
            </a:r>
          </a:p>
          <a:p>
            <a:pPr algn="r"/>
            <a:r>
              <a:rPr lang="ro-RO" b="1" dirty="0">
                <a:solidFill>
                  <a:srgbClr val="CC3300"/>
                </a:solidFill>
                <a:latin typeface="Bahnschrift" panose="020B0502040204020203" pitchFamily="34" charset="0"/>
              </a:rPr>
              <a:t>VA CREȘTE LA</a:t>
            </a:r>
          </a:p>
          <a:p>
            <a:pPr algn="r"/>
            <a:r>
              <a:rPr lang="ro-RO" sz="3600" b="1" dirty="0">
                <a:solidFill>
                  <a:srgbClr val="CC3300"/>
                </a:solidFill>
                <a:latin typeface="Bahnschrift" panose="020B0502040204020203" pitchFamily="34" charset="0"/>
              </a:rPr>
              <a:t>400.OO0</a:t>
            </a:r>
          </a:p>
          <a:p>
            <a:r>
              <a:rPr lang="ro-RO" dirty="0">
                <a:solidFill>
                  <a:srgbClr val="4472C4">
                    <a:lumMod val="75000"/>
                  </a:srgbClr>
                </a:solidFill>
                <a:latin typeface="Bahnschrift" panose="020B0502040204020203" pitchFamily="34" charset="0"/>
              </a:rPr>
              <a:t>	</a:t>
            </a:r>
            <a:r>
              <a:rPr lang="ro-RO" b="1" dirty="0">
                <a:solidFill>
                  <a:srgbClr val="CC3300"/>
                </a:solidFill>
                <a:latin typeface="Bahnschrift" panose="020B0502040204020203" pitchFamily="34" charset="0"/>
              </a:rPr>
              <a:t>Cazuri</a:t>
            </a:r>
          </a:p>
          <a:p>
            <a:pPr algn="r"/>
            <a:endParaRPr lang="en-US" dirty="0">
              <a:solidFill>
                <a:srgbClr val="CC3300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870" y="9370260"/>
            <a:ext cx="2187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Bahnschrift" panose="020B0502040204020203" pitchFamily="34" charset="0"/>
              </a:rPr>
              <a:t>Numărul anual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ro-RO" dirty="0">
                <a:latin typeface="Bahnschrift" panose="020B0502040204020203" pitchFamily="34" charset="0"/>
              </a:rPr>
              <a:t>de cazuri noi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VA CREȘTE LA</a:t>
            </a:r>
          </a:p>
          <a:p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700.OO0</a:t>
            </a:r>
          </a:p>
          <a:p>
            <a:r>
              <a:rPr lang="ro-RO" dirty="0">
                <a:solidFill>
                  <a:srgbClr val="4472C4">
                    <a:lumMod val="75000"/>
                  </a:srgbClr>
                </a:solidFill>
                <a:latin typeface="Bahnschrift" panose="020B0502040204020203" pitchFamily="34" charset="0"/>
              </a:rPr>
              <a:t>Cazuri</a:t>
            </a:r>
            <a:endParaRPr lang="ro-RO" sz="36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23118" y="13719122"/>
            <a:ext cx="550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23221" y="6802196"/>
            <a:ext cx="7138557" cy="3212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23805" rIns="0" bIns="-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Incidența standardizată pe vârstă (A) și ratele mortalității (B) cancerului de col uterin în funcție de țară </a:t>
            </a:r>
            <a:r>
              <a:rPr kumimoji="0" lang="ro-RO" altLang="en-US" sz="1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</a:rPr>
              <a:t>în 2020</a:t>
            </a:r>
            <a:endParaRPr kumimoji="0" lang="en-GB" altLang="en-US" sz="1200" b="0" i="0" u="none" strike="noStrike" cap="none" normalizeH="0" baseline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Baza de date GLOBOCAN, Agenţia Internaţională pentru Cercetare in Cancer (IARC), the Global Cancer Observatory</a:t>
            </a:r>
            <a:endParaRPr kumimoji="0" lang="en-GB" altLang="en-US" sz="1200" b="0" i="0" u="none" strike="noStrike" cap="none" normalizeH="0" baseline="0">
              <a:ln>
                <a:noFill/>
              </a:ln>
              <a:solidFill>
                <a:srgbClr val="202124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1987" y="7408539"/>
            <a:ext cx="154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Bahnschrift" panose="020B0502040204020203" pitchFamily="34" charset="0"/>
              </a:rPr>
              <a:t>19 din</a:t>
            </a:r>
            <a:r>
              <a:rPr lang="en-US" dirty="0">
                <a:latin typeface="Bahnschrift" panose="020B0502040204020203" pitchFamily="34" charset="0"/>
              </a:rPr>
              <a:t> 20</a:t>
            </a:r>
            <a:r>
              <a:rPr lang="ro-RO" dirty="0">
                <a:latin typeface="Bahnschrift" panose="020B0502040204020203" pitchFamily="34" charset="0"/>
              </a:rPr>
              <a:t> cele mai afectate țări sunt în Africa.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230792" y="9795511"/>
            <a:ext cx="714789" cy="262678"/>
          </a:xfrm>
          <a:prstGeom prst="righ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Picture 2" descr="Number Flash Cards 1-20- Counting Dots (Ten Frames), Back to School -  Classful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53114" r="54371" b="7225"/>
          <a:stretch/>
        </p:blipFill>
        <p:spPr bwMode="auto">
          <a:xfrm>
            <a:off x="3116336" y="7278871"/>
            <a:ext cx="1047495" cy="15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 rot="10800000">
            <a:off x="2638161" y="9795511"/>
            <a:ext cx="815509" cy="249013"/>
          </a:xfrm>
          <a:prstGeom prst="righ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D3E1A6E-65D5-41FD-128B-B25F01FE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1" y="11600716"/>
            <a:ext cx="2431258" cy="75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4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172</Words>
  <Application>Microsoft Office PowerPoint</Application>
  <PresentationFormat>A3 Paper (297x420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Livia.Cioran</cp:lastModifiedBy>
  <cp:revision>22</cp:revision>
  <cp:lastPrinted>2023-09-29T06:35:55Z</cp:lastPrinted>
  <dcterms:created xsi:type="dcterms:W3CDTF">2023-09-28T07:17:21Z</dcterms:created>
  <dcterms:modified xsi:type="dcterms:W3CDTF">2023-11-16T11:40:18Z</dcterms:modified>
</cp:coreProperties>
</file>